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16" r:id="rId1"/>
  </p:sldMasterIdLst>
  <p:notesMasterIdLst>
    <p:notesMasterId r:id="rId3"/>
  </p:notesMasterIdLst>
  <p:sldIdLst>
    <p:sldId id="257" r:id="rId2"/>
  </p:sldIdLst>
  <p:sldSz cx="30279975" cy="42808525"/>
  <p:notesSz cx="6858000" cy="9144000"/>
  <p:defaultTextStyle>
    <a:defPPr>
      <a:defRPr lang="fr-FR"/>
    </a:defPPr>
    <a:lvl1pPr marL="0" algn="l" defTabSz="4175613" rtl="0" eaLnBrk="1" latinLnBrk="0" hangingPunct="1">
      <a:defRPr sz="8200" kern="1200">
        <a:solidFill>
          <a:schemeClr val="tx1"/>
        </a:solidFill>
        <a:latin typeface="+mn-lt"/>
        <a:ea typeface="+mn-ea"/>
        <a:cs typeface="+mn-cs"/>
      </a:defRPr>
    </a:lvl1pPr>
    <a:lvl2pPr marL="2087804" algn="l" defTabSz="4175613" rtl="0" eaLnBrk="1" latinLnBrk="0" hangingPunct="1">
      <a:defRPr sz="8200" kern="1200">
        <a:solidFill>
          <a:schemeClr val="tx1"/>
        </a:solidFill>
        <a:latin typeface="+mn-lt"/>
        <a:ea typeface="+mn-ea"/>
        <a:cs typeface="+mn-cs"/>
      </a:defRPr>
    </a:lvl2pPr>
    <a:lvl3pPr marL="4175613" algn="l" defTabSz="4175613" rtl="0" eaLnBrk="1" latinLnBrk="0" hangingPunct="1">
      <a:defRPr sz="8200" kern="1200">
        <a:solidFill>
          <a:schemeClr val="tx1"/>
        </a:solidFill>
        <a:latin typeface="+mn-lt"/>
        <a:ea typeface="+mn-ea"/>
        <a:cs typeface="+mn-cs"/>
      </a:defRPr>
    </a:lvl3pPr>
    <a:lvl4pPr marL="6263417" algn="l" defTabSz="4175613" rtl="0" eaLnBrk="1" latinLnBrk="0" hangingPunct="1">
      <a:defRPr sz="8200" kern="1200">
        <a:solidFill>
          <a:schemeClr val="tx1"/>
        </a:solidFill>
        <a:latin typeface="+mn-lt"/>
        <a:ea typeface="+mn-ea"/>
        <a:cs typeface="+mn-cs"/>
      </a:defRPr>
    </a:lvl4pPr>
    <a:lvl5pPr marL="8351221" algn="l" defTabSz="4175613" rtl="0" eaLnBrk="1" latinLnBrk="0" hangingPunct="1">
      <a:defRPr sz="8200" kern="1200">
        <a:solidFill>
          <a:schemeClr val="tx1"/>
        </a:solidFill>
        <a:latin typeface="+mn-lt"/>
        <a:ea typeface="+mn-ea"/>
        <a:cs typeface="+mn-cs"/>
      </a:defRPr>
    </a:lvl5pPr>
    <a:lvl6pPr marL="10439030" algn="l" defTabSz="4175613" rtl="0" eaLnBrk="1" latinLnBrk="0" hangingPunct="1">
      <a:defRPr sz="8200" kern="1200">
        <a:solidFill>
          <a:schemeClr val="tx1"/>
        </a:solidFill>
        <a:latin typeface="+mn-lt"/>
        <a:ea typeface="+mn-ea"/>
        <a:cs typeface="+mn-cs"/>
      </a:defRPr>
    </a:lvl6pPr>
    <a:lvl7pPr marL="12526834" algn="l" defTabSz="4175613" rtl="0" eaLnBrk="1" latinLnBrk="0" hangingPunct="1">
      <a:defRPr sz="8200" kern="1200">
        <a:solidFill>
          <a:schemeClr val="tx1"/>
        </a:solidFill>
        <a:latin typeface="+mn-lt"/>
        <a:ea typeface="+mn-ea"/>
        <a:cs typeface="+mn-cs"/>
      </a:defRPr>
    </a:lvl7pPr>
    <a:lvl8pPr marL="14614639" algn="l" defTabSz="4175613" rtl="0" eaLnBrk="1" latinLnBrk="0" hangingPunct="1">
      <a:defRPr sz="8200" kern="1200">
        <a:solidFill>
          <a:schemeClr val="tx1"/>
        </a:solidFill>
        <a:latin typeface="+mn-lt"/>
        <a:ea typeface="+mn-ea"/>
        <a:cs typeface="+mn-cs"/>
      </a:defRPr>
    </a:lvl8pPr>
    <a:lvl9pPr marL="16702447" algn="l" defTabSz="4175613"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B8BE"/>
    <a:srgbClr val="F8B2C1"/>
    <a:srgbClr val="EBC8C7"/>
    <a:srgbClr val="1DF10D"/>
    <a:srgbClr val="8EE48A"/>
    <a:srgbClr val="D9218A"/>
    <a:srgbClr val="3399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4624" autoAdjust="0"/>
  </p:normalViewPr>
  <p:slideViewPr>
    <p:cSldViewPr>
      <p:cViewPr>
        <p:scale>
          <a:sx n="40" d="100"/>
          <a:sy n="40" d="100"/>
        </p:scale>
        <p:origin x="0" y="-78"/>
      </p:cViewPr>
      <p:guideLst>
        <p:guide orient="horz" pos="13483"/>
        <p:guide pos="953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1DD149-41B2-4C32-9726-1D1374788B66}" type="datetimeFigureOut">
              <a:rPr lang="fr-FR" smtClean="0"/>
              <a:pPr/>
              <a:t>04/03/2015</a:t>
            </a:fld>
            <a:endParaRPr lang="fr-FR" dirty="0"/>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1782EF-9675-4AAE-9B46-6DDC190E8FC0}" type="slidenum">
              <a:rPr lang="fr-FR" smtClean="0"/>
              <a:pPr/>
              <a:t>‹#›</a:t>
            </a:fld>
            <a:endParaRPr lang="fr-FR" dirty="0"/>
          </a:p>
        </p:txBody>
      </p:sp>
    </p:spTree>
    <p:extLst>
      <p:ext uri="{BB962C8B-B14F-4D97-AF65-F5344CB8AC3E}">
        <p14:creationId xmlns="" xmlns:p14="http://schemas.microsoft.com/office/powerpoint/2010/main" val="2145625587"/>
      </p:ext>
    </p:extLst>
  </p:cSld>
  <p:clrMap bg1="lt1" tx1="dk1" bg2="lt2" tx2="dk2" accent1="accent1" accent2="accent2" accent3="accent3" accent4="accent4" accent5="accent5" accent6="accent6" hlink="hlink" folHlink="folHlink"/>
  <p:notesStyle>
    <a:lvl1pPr marL="0" algn="l" defTabSz="4175613" rtl="0" eaLnBrk="1" latinLnBrk="0" hangingPunct="1">
      <a:defRPr sz="5500" kern="1200">
        <a:solidFill>
          <a:schemeClr val="tx1"/>
        </a:solidFill>
        <a:latin typeface="+mn-lt"/>
        <a:ea typeface="+mn-ea"/>
        <a:cs typeface="+mn-cs"/>
      </a:defRPr>
    </a:lvl1pPr>
    <a:lvl2pPr marL="2087804" algn="l" defTabSz="4175613" rtl="0" eaLnBrk="1" latinLnBrk="0" hangingPunct="1">
      <a:defRPr sz="5500" kern="1200">
        <a:solidFill>
          <a:schemeClr val="tx1"/>
        </a:solidFill>
        <a:latin typeface="+mn-lt"/>
        <a:ea typeface="+mn-ea"/>
        <a:cs typeface="+mn-cs"/>
      </a:defRPr>
    </a:lvl2pPr>
    <a:lvl3pPr marL="4175613" algn="l" defTabSz="4175613" rtl="0" eaLnBrk="1" latinLnBrk="0" hangingPunct="1">
      <a:defRPr sz="5500" kern="1200">
        <a:solidFill>
          <a:schemeClr val="tx1"/>
        </a:solidFill>
        <a:latin typeface="+mn-lt"/>
        <a:ea typeface="+mn-ea"/>
        <a:cs typeface="+mn-cs"/>
      </a:defRPr>
    </a:lvl3pPr>
    <a:lvl4pPr marL="6263417" algn="l" defTabSz="4175613" rtl="0" eaLnBrk="1" latinLnBrk="0" hangingPunct="1">
      <a:defRPr sz="5500" kern="1200">
        <a:solidFill>
          <a:schemeClr val="tx1"/>
        </a:solidFill>
        <a:latin typeface="+mn-lt"/>
        <a:ea typeface="+mn-ea"/>
        <a:cs typeface="+mn-cs"/>
      </a:defRPr>
    </a:lvl4pPr>
    <a:lvl5pPr marL="8351221" algn="l" defTabSz="4175613" rtl="0" eaLnBrk="1" latinLnBrk="0" hangingPunct="1">
      <a:defRPr sz="5500" kern="1200">
        <a:solidFill>
          <a:schemeClr val="tx1"/>
        </a:solidFill>
        <a:latin typeface="+mn-lt"/>
        <a:ea typeface="+mn-ea"/>
        <a:cs typeface="+mn-cs"/>
      </a:defRPr>
    </a:lvl5pPr>
    <a:lvl6pPr marL="10439030" algn="l" defTabSz="4175613" rtl="0" eaLnBrk="1" latinLnBrk="0" hangingPunct="1">
      <a:defRPr sz="5500" kern="1200">
        <a:solidFill>
          <a:schemeClr val="tx1"/>
        </a:solidFill>
        <a:latin typeface="+mn-lt"/>
        <a:ea typeface="+mn-ea"/>
        <a:cs typeface="+mn-cs"/>
      </a:defRPr>
    </a:lvl6pPr>
    <a:lvl7pPr marL="12526834" algn="l" defTabSz="4175613" rtl="0" eaLnBrk="1" latinLnBrk="0" hangingPunct="1">
      <a:defRPr sz="5500" kern="1200">
        <a:solidFill>
          <a:schemeClr val="tx1"/>
        </a:solidFill>
        <a:latin typeface="+mn-lt"/>
        <a:ea typeface="+mn-ea"/>
        <a:cs typeface="+mn-cs"/>
      </a:defRPr>
    </a:lvl7pPr>
    <a:lvl8pPr marL="14614639" algn="l" defTabSz="4175613" rtl="0" eaLnBrk="1" latinLnBrk="0" hangingPunct="1">
      <a:defRPr sz="5500" kern="1200">
        <a:solidFill>
          <a:schemeClr val="tx1"/>
        </a:solidFill>
        <a:latin typeface="+mn-lt"/>
        <a:ea typeface="+mn-ea"/>
        <a:cs typeface="+mn-cs"/>
      </a:defRPr>
    </a:lvl8pPr>
    <a:lvl9pPr marL="16702447" algn="l" defTabSz="4175613" rtl="0" eaLnBrk="1" latinLnBrk="0" hangingPunct="1">
      <a:defRPr sz="5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70998" y="13298392"/>
            <a:ext cx="25737979" cy="91760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41996" y="24258164"/>
            <a:ext cx="21195983" cy="10939956"/>
          </a:xfr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1714329"/>
            <a:ext cx="6812994" cy="3652597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3999" y="1714329"/>
            <a:ext cx="19934317" cy="365259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91909" y="27508444"/>
            <a:ext cx="25737979" cy="8502249"/>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91909" y="18144082"/>
            <a:ext cx="25737979" cy="9364362"/>
          </a:xfr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3999"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92320"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582375"/>
            <a:ext cx="13378914"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3999" y="13575852"/>
            <a:ext cx="13378914"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81808" y="9582375"/>
            <a:ext cx="13384170"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81808" y="13575852"/>
            <a:ext cx="13384170"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4000" y="1704413"/>
            <a:ext cx="9961903" cy="7253667"/>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38629" y="1704417"/>
            <a:ext cx="16927347" cy="36535890"/>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4000" y="8958084"/>
            <a:ext cx="9961903" cy="2928222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35087" y="29965968"/>
            <a:ext cx="18167985" cy="3537652"/>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35087" y="3825021"/>
            <a:ext cx="18167985" cy="25685115"/>
          </a:xfr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fr-FR" dirty="0"/>
          </a:p>
        </p:txBody>
      </p:sp>
      <p:sp>
        <p:nvSpPr>
          <p:cNvPr id="4" name="Espace réservé du texte 3"/>
          <p:cNvSpPr>
            <a:spLocks noGrp="1"/>
          </p:cNvSpPr>
          <p:nvPr>
            <p:ph type="body" sz="half" idx="2"/>
          </p:nvPr>
        </p:nvSpPr>
        <p:spPr>
          <a:xfrm>
            <a:off x="5935087" y="33503620"/>
            <a:ext cx="18167985" cy="502405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04/03/2015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3999" y="1714326"/>
            <a:ext cx="27251978" cy="7134754"/>
          </a:xfrm>
          <a:prstGeom prst="rect">
            <a:avLst/>
          </a:prstGeom>
        </p:spPr>
        <p:txBody>
          <a:bodyPr vert="horz" lIns="417643" tIns="208822" rIns="417643" bIns="208822"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988659"/>
            <a:ext cx="27251978" cy="28251648"/>
          </a:xfrm>
          <a:prstGeom prst="rect">
            <a:avLst/>
          </a:prstGeom>
        </p:spPr>
        <p:txBody>
          <a:bodyPr vert="horz" lIns="417643" tIns="208822" rIns="417643" bIns="208822"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3999" y="39677164"/>
            <a:ext cx="7065328" cy="2279158"/>
          </a:xfrm>
          <a:prstGeom prst="rect">
            <a:avLst/>
          </a:prstGeom>
        </p:spPr>
        <p:txBody>
          <a:bodyPr vert="horz" lIns="417643" tIns="208822" rIns="417643" bIns="208822" rtlCol="0" anchor="ctr"/>
          <a:lstStyle>
            <a:lvl1pPr algn="l">
              <a:defRPr sz="5500">
                <a:solidFill>
                  <a:schemeClr val="tx1">
                    <a:tint val="75000"/>
                  </a:schemeClr>
                </a:solidFill>
              </a:defRPr>
            </a:lvl1pPr>
          </a:lstStyle>
          <a:p>
            <a:fld id="{0E2D41F3-63E2-42DC-80DB-53298152A99F}" type="datetimeFigureOut">
              <a:rPr lang="fr-FR" smtClean="0"/>
              <a:pPr/>
              <a:t>04/03/2015</a:t>
            </a:fld>
            <a:endParaRPr lang="fr-FR" dirty="0"/>
          </a:p>
        </p:txBody>
      </p:sp>
      <p:sp>
        <p:nvSpPr>
          <p:cNvPr id="5" name="Espace réservé du pied de page 4"/>
          <p:cNvSpPr>
            <a:spLocks noGrp="1"/>
          </p:cNvSpPr>
          <p:nvPr>
            <p:ph type="ftr" sz="quarter" idx="3"/>
          </p:nvPr>
        </p:nvSpPr>
        <p:spPr>
          <a:xfrm>
            <a:off x="10345658" y="39677164"/>
            <a:ext cx="9588659" cy="2279158"/>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21700649" y="39677164"/>
            <a:ext cx="7065328" cy="2279158"/>
          </a:xfrm>
          <a:prstGeom prst="rect">
            <a:avLst/>
          </a:prstGeom>
        </p:spPr>
        <p:txBody>
          <a:bodyPr vert="horz" lIns="417643" tIns="208822" rIns="417643" bIns="208822" rtlCol="0" anchor="ctr"/>
          <a:lstStyle>
            <a:lvl1pPr algn="r">
              <a:defRPr sz="5500">
                <a:solidFill>
                  <a:schemeClr val="tx1">
                    <a:tint val="75000"/>
                  </a:schemeClr>
                </a:solidFill>
              </a:defRPr>
            </a:lvl1pPr>
          </a:lstStyle>
          <a:p>
            <a:fld id="{28767CC9-E82E-4B5D-91D0-F62D7CD668E4}" type="slidenum">
              <a:rPr lang="fr-FR" smtClean="0"/>
              <a:pPr/>
              <a:t>‹#›</a:t>
            </a:fld>
            <a:endParaRPr lang="fr-FR" dirty="0"/>
          </a:p>
        </p:txBody>
      </p:sp>
    </p:spTree>
  </p:cSld>
  <p:clrMap bg1="lt1" tx1="dk1" bg2="lt2" tx2="dk2" accent1="accent1" accent2="accent2" accent3="accent3" accent4="accent4" accent5="accent5" accent6="accent6" hlink="hlink" folHlink="folHlink"/>
  <p:sldLayoutIdLst>
    <p:sldLayoutId id="2147484417" r:id="rId1"/>
    <p:sldLayoutId id="2147484418" r:id="rId2"/>
    <p:sldLayoutId id="2147484419" r:id="rId3"/>
    <p:sldLayoutId id="2147484420" r:id="rId4"/>
    <p:sldLayoutId id="2147484421" r:id="rId5"/>
    <p:sldLayoutId id="2147484422" r:id="rId6"/>
    <p:sldLayoutId id="2147484423" r:id="rId7"/>
    <p:sldLayoutId id="2147484424" r:id="rId8"/>
    <p:sldLayoutId id="2147484425" r:id="rId9"/>
    <p:sldLayoutId id="2147484426" r:id="rId10"/>
    <p:sldLayoutId id="2147484427"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Image 128" descr="zakaaa.jpg"/>
          <p:cNvPicPr>
            <a:picLocks noChangeAspect="1"/>
          </p:cNvPicPr>
          <p:nvPr/>
        </p:nvPicPr>
        <p:blipFill>
          <a:blip r:embed="rId2"/>
          <a:stretch>
            <a:fillRect/>
          </a:stretch>
        </p:blipFill>
        <p:spPr>
          <a:xfrm>
            <a:off x="11496649" y="33262970"/>
            <a:ext cx="7786742" cy="5590481"/>
          </a:xfrm>
          <a:prstGeom prst="rect">
            <a:avLst/>
          </a:prstGeom>
          <a:effectLst>
            <a:reflection blurRad="6350" stA="50000" endA="300" endPos="55000" dir="5400000" sy="-100000" algn="bl" rotWithShape="0"/>
          </a:effectLst>
          <a:scene3d>
            <a:camera prst="orthographicFront">
              <a:rot lat="20399998" lon="21299978" rev="1500000"/>
            </a:camera>
            <a:lightRig rig="chilly" dir="t"/>
          </a:scene3d>
          <a:sp3d>
            <a:bevelT w="25400" h="82550"/>
            <a:bevelB/>
          </a:sp3d>
        </p:spPr>
      </p:pic>
      <p:pic>
        <p:nvPicPr>
          <p:cNvPr id="137" name="Image 136" descr="arriere_plan_abstrait1.png"/>
          <p:cNvPicPr>
            <a:picLocks noChangeAspect="1"/>
          </p:cNvPicPr>
          <p:nvPr/>
        </p:nvPicPr>
        <p:blipFill>
          <a:blip r:embed="rId3"/>
          <a:stretch>
            <a:fillRect/>
          </a:stretch>
        </p:blipFill>
        <p:spPr>
          <a:xfrm>
            <a:off x="0" y="401490"/>
            <a:ext cx="30563963" cy="443629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2" name="Picture 7"/>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95197" y="1687374"/>
            <a:ext cx="3357586" cy="2428892"/>
          </a:xfrm>
          <a:prstGeom prst="rect">
            <a:avLst/>
          </a:prstGeom>
          <a:noFill/>
          <a:extLst>
            <a:ext uri="{909E8E84-426E-40DD-AFC4-6F175D3DCCD1}">
              <a14:hiddenFill xmlns="" xmlns:a14="http://schemas.microsoft.com/office/drawing/2010/main">
                <a:solidFill>
                  <a:srgbClr val="FFFFFF"/>
                </a:solidFill>
              </a14:hiddenFill>
            </a:ext>
          </a:extLst>
        </p:spPr>
      </p:pic>
      <p:sp>
        <p:nvSpPr>
          <p:cNvPr id="134" name="ZoneTexte 133"/>
          <p:cNvSpPr txBox="1"/>
          <p:nvPr/>
        </p:nvSpPr>
        <p:spPr>
          <a:xfrm>
            <a:off x="4781477" y="615804"/>
            <a:ext cx="21217086" cy="1754326"/>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DZ"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الشركات الأجنبية وإشكالية هوية العامل المحلي </a:t>
            </a:r>
            <a:r>
              <a:rPr lang="ar-DZ"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بالجزائر</a:t>
            </a:r>
            <a:endParaRPr lang="ar-DZ"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endParaRPr>
          </a:p>
          <a:p>
            <a:pPr algn="ctr"/>
            <a:r>
              <a:rPr lang="ar-DZ"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دراسة ميدانية على عمال شركة </a:t>
            </a:r>
            <a:r>
              <a:rPr lang="ar-DZ" sz="54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أناداركو</a:t>
            </a:r>
            <a:r>
              <a:rPr lang="ar-DZ"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 الأمريكية.</a:t>
            </a:r>
            <a:endParaRPr lang="fr-FR"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endParaRPr>
          </a:p>
        </p:txBody>
      </p:sp>
      <p:sp>
        <p:nvSpPr>
          <p:cNvPr id="22" name="ZoneTexte 21"/>
          <p:cNvSpPr txBox="1"/>
          <p:nvPr/>
        </p:nvSpPr>
        <p:spPr>
          <a:xfrm>
            <a:off x="1638205" y="7902480"/>
            <a:ext cx="6357982" cy="851277"/>
          </a:xfrm>
          <a:prstGeom prst="roundRect">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r" rtl="1"/>
            <a:r>
              <a:rPr lang="ar-DZ" sz="44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إشراف </a:t>
            </a:r>
            <a:r>
              <a:rPr lang="ar-DZ" sz="44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الأستاذة: </a:t>
            </a:r>
            <a:r>
              <a:rPr lang="ar-DZ"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بوساحة</a:t>
            </a:r>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نجاة.</a:t>
            </a:r>
            <a:r>
              <a:rPr lang="fr-FR"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p:txBody>
      </p:sp>
      <p:sp>
        <p:nvSpPr>
          <p:cNvPr id="23" name="ZoneTexte 22"/>
          <p:cNvSpPr txBox="1"/>
          <p:nvPr/>
        </p:nvSpPr>
        <p:spPr>
          <a:xfrm>
            <a:off x="9282071" y="4105881"/>
            <a:ext cx="11772682" cy="1081955"/>
          </a:xfrm>
          <a:prstGeom prst="flowChartTerminator">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ctr"/>
            <a:r>
              <a:rPr lang="ar-SA"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جامعة قاصدي </a:t>
            </a:r>
            <a:r>
              <a:rPr lang="ar-SA"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مرباح</a:t>
            </a:r>
            <a:r>
              <a:rPr lang="ar-SA"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ar-SA"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SA"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ورقلة</a:t>
            </a:r>
            <a:r>
              <a:rPr lang="ar-SA"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ar-DZ"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7" name="ZoneTexte 16"/>
          <p:cNvSpPr txBox="1"/>
          <p:nvPr/>
        </p:nvSpPr>
        <p:spPr>
          <a:xfrm>
            <a:off x="-4869" y="20430591"/>
            <a:ext cx="18859632" cy="4188381"/>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a:r>
              <a:rPr lang="ar-DZ" sz="4800" b="1" u="sng" dirty="0" smtClean="0">
                <a:solidFill>
                  <a:srgbClr val="002060"/>
                </a:solidFill>
              </a:rPr>
              <a:t>التساؤلات الفرعية:</a:t>
            </a:r>
          </a:p>
          <a:p>
            <a:pPr algn="r"/>
            <a:r>
              <a:rPr lang="ar-DZ" sz="4800" dirty="0" smtClean="0">
                <a:solidFill>
                  <a:srgbClr val="002060"/>
                </a:solidFill>
              </a:rPr>
              <a:t>1-هل ساهمت الشركات الأجنبية في </a:t>
            </a:r>
            <a:r>
              <a:rPr lang="ar-DZ" sz="4800" dirty="0" err="1" smtClean="0">
                <a:solidFill>
                  <a:srgbClr val="002060"/>
                </a:solidFill>
              </a:rPr>
              <a:t>إنتماء</a:t>
            </a:r>
            <a:r>
              <a:rPr lang="ar-DZ" sz="4800" dirty="0" smtClean="0">
                <a:solidFill>
                  <a:srgbClr val="002060"/>
                </a:solidFill>
              </a:rPr>
              <a:t> العامل المحلي مع الجماعة الأجنبية التي يتواجد فيها؟</a:t>
            </a:r>
          </a:p>
          <a:p>
            <a:pPr algn="r"/>
            <a:r>
              <a:rPr lang="ar-DZ" sz="4800" dirty="0" smtClean="0">
                <a:solidFill>
                  <a:srgbClr val="002060"/>
                </a:solidFill>
              </a:rPr>
              <a:t>2-هل أثرت الشركات الأجنبية في عملية </a:t>
            </a:r>
            <a:r>
              <a:rPr lang="ar-DZ" sz="4800" dirty="0" err="1" smtClean="0">
                <a:solidFill>
                  <a:srgbClr val="002060"/>
                </a:solidFill>
              </a:rPr>
              <a:t>إندماج</a:t>
            </a:r>
            <a:r>
              <a:rPr lang="ar-DZ" sz="4800" dirty="0" smtClean="0">
                <a:solidFill>
                  <a:srgbClr val="002060"/>
                </a:solidFill>
              </a:rPr>
              <a:t> العامل مع الجماعة الأجنبية؟</a:t>
            </a:r>
          </a:p>
          <a:p>
            <a:pPr algn="r"/>
            <a:r>
              <a:rPr lang="ar-DZ" sz="4800" dirty="0" smtClean="0">
                <a:solidFill>
                  <a:srgbClr val="002060"/>
                </a:solidFill>
              </a:rPr>
              <a:t>3-</a:t>
            </a:r>
            <a:r>
              <a:rPr lang="ar-DZ" sz="4800" dirty="0" err="1" smtClean="0">
                <a:solidFill>
                  <a:srgbClr val="002060"/>
                </a:solidFill>
              </a:rPr>
              <a:t>ماهي</a:t>
            </a:r>
            <a:r>
              <a:rPr lang="ar-DZ" sz="4800" dirty="0" smtClean="0">
                <a:solidFill>
                  <a:srgbClr val="002060"/>
                </a:solidFill>
              </a:rPr>
              <a:t> نوعية العلاقة بين العامل المحلي والجماعة الأجنبية؟  </a:t>
            </a:r>
            <a:endParaRPr lang="fr-FR" sz="4800" dirty="0" smtClean="0"/>
          </a:p>
        </p:txBody>
      </p:sp>
      <p:sp>
        <p:nvSpPr>
          <p:cNvPr id="20" name="ZoneTexte 19"/>
          <p:cNvSpPr txBox="1"/>
          <p:nvPr/>
        </p:nvSpPr>
        <p:spPr>
          <a:xfrm>
            <a:off x="10639393" y="29691070"/>
            <a:ext cx="19502574" cy="6640116"/>
          </a:xfrm>
          <a:prstGeom prst="round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r" rtl="1"/>
            <a:r>
              <a:rPr lang="ar-SA" sz="4800" b="1" dirty="0" smtClean="0"/>
              <a:t>  </a:t>
            </a:r>
            <a:r>
              <a:rPr lang="fr-FR" sz="4800" b="1" dirty="0" smtClean="0"/>
              <a:t> </a:t>
            </a:r>
            <a:r>
              <a:rPr lang="ar-DZ" sz="4800" b="1" u="sng" dirty="0" smtClean="0"/>
              <a:t>أدوات جمع البيانات: </a:t>
            </a:r>
          </a:p>
          <a:p>
            <a:pPr algn="r" rtl="1"/>
            <a:r>
              <a:rPr lang="ar-DZ" sz="4800" dirty="0" smtClean="0"/>
              <a:t>1-الملاحظة: وقد قمنا بالملاحظة البسيطة، حيث قمنا بتسجيل بعض الملاحظات حول تصرفات وأفعال العمال، وعلاقتها </a:t>
            </a:r>
            <a:r>
              <a:rPr lang="ar-DZ" sz="4800" dirty="0" err="1" smtClean="0"/>
              <a:t>ببعضها</a:t>
            </a:r>
            <a:r>
              <a:rPr lang="ar-DZ" sz="4800" dirty="0" smtClean="0"/>
              <a:t> البعض –</a:t>
            </a:r>
            <a:r>
              <a:rPr lang="ar-DZ" sz="4800" dirty="0" err="1" smtClean="0"/>
              <a:t>إتصال</a:t>
            </a:r>
            <a:r>
              <a:rPr lang="ar-DZ" sz="4800" dirty="0" smtClean="0"/>
              <a:t>، تفاعل،صراع،...-.</a:t>
            </a:r>
          </a:p>
          <a:p>
            <a:pPr algn="r" rtl="1"/>
            <a:r>
              <a:rPr lang="ar-DZ" sz="4800" dirty="0" smtClean="0">
                <a:solidFill>
                  <a:srgbClr val="002060"/>
                </a:solidFill>
              </a:rPr>
              <a:t>2-المقابلة: وقد سمحت لنا هذه التقنية بمعرفة ما يدور في الشركة من التفاعلات التي تربط العامل المحلي بالعامل الأجنبي، كما سمحت لنا بمعرفة أهم التجاوزات التي يقترفها العامل الأجنبي في حق العامل الجزائري.</a:t>
            </a:r>
          </a:p>
          <a:p>
            <a:pPr algn="r" rtl="1"/>
            <a:r>
              <a:rPr lang="ar-DZ" sz="4800" dirty="0" smtClean="0">
                <a:solidFill>
                  <a:srgbClr val="002060"/>
                </a:solidFill>
              </a:rPr>
              <a:t>3-</a:t>
            </a:r>
            <a:r>
              <a:rPr lang="ar-DZ" sz="4800" dirty="0" err="1" smtClean="0">
                <a:solidFill>
                  <a:srgbClr val="002060"/>
                </a:solidFill>
              </a:rPr>
              <a:t>الإستبيان</a:t>
            </a:r>
            <a:r>
              <a:rPr lang="ar-DZ" sz="4800" dirty="0" smtClean="0">
                <a:solidFill>
                  <a:srgbClr val="002060"/>
                </a:solidFill>
              </a:rPr>
              <a:t>: تكونت هذه الأداة بناء على الملاحظة والمقابلة التي أجريناها، </a:t>
            </a:r>
            <a:r>
              <a:rPr lang="ar-DZ" sz="4800" dirty="0" err="1" smtClean="0">
                <a:solidFill>
                  <a:srgbClr val="002060"/>
                </a:solidFill>
              </a:rPr>
              <a:t>وإحتوى</a:t>
            </a:r>
            <a:r>
              <a:rPr lang="ar-DZ" sz="4800" dirty="0" smtClean="0">
                <a:solidFill>
                  <a:srgbClr val="002060"/>
                </a:solidFill>
              </a:rPr>
              <a:t> </a:t>
            </a:r>
            <a:r>
              <a:rPr lang="ar-DZ" sz="4800" dirty="0" err="1" smtClean="0">
                <a:solidFill>
                  <a:srgbClr val="002060"/>
                </a:solidFill>
              </a:rPr>
              <a:t>الإستبيان</a:t>
            </a:r>
            <a:r>
              <a:rPr lang="ar-DZ" sz="4800" dirty="0" smtClean="0">
                <a:solidFill>
                  <a:srgbClr val="002060"/>
                </a:solidFill>
              </a:rPr>
              <a:t> على23 سؤال، عالج أنماط التفاعل اليومي للعامل الأجنبي بالعامل الجزائري بشركة </a:t>
            </a:r>
            <a:r>
              <a:rPr lang="ar-DZ" sz="4800" dirty="0" err="1" smtClean="0">
                <a:solidFill>
                  <a:srgbClr val="002060"/>
                </a:solidFill>
              </a:rPr>
              <a:t>أناداركو</a:t>
            </a:r>
            <a:r>
              <a:rPr lang="ar-DZ" sz="4800" dirty="0" smtClean="0">
                <a:solidFill>
                  <a:srgbClr val="002060"/>
                </a:solidFill>
              </a:rPr>
              <a:t>.  </a:t>
            </a:r>
            <a:endParaRPr lang="fr-FR" sz="4800" dirty="0" smtClean="0">
              <a:solidFill>
                <a:srgbClr val="002060"/>
              </a:solidFill>
            </a:endParaRPr>
          </a:p>
        </p:txBody>
      </p:sp>
      <p:sp>
        <p:nvSpPr>
          <p:cNvPr id="18" name="مربع نص 17"/>
          <p:cNvSpPr txBox="1"/>
          <p:nvPr/>
        </p:nvSpPr>
        <p:spPr>
          <a:xfrm>
            <a:off x="5995923" y="1544498"/>
            <a:ext cx="184731" cy="1354217"/>
          </a:xfrm>
          <a:prstGeom prst="rect">
            <a:avLst/>
          </a:prstGeom>
          <a:noFill/>
        </p:spPr>
        <p:txBody>
          <a:bodyPr wrap="none" rtlCol="0">
            <a:spAutoFit/>
          </a:bodyPr>
          <a:lstStyle/>
          <a:p>
            <a:endParaRPr lang="fr-FR" dirty="0"/>
          </a:p>
        </p:txBody>
      </p:sp>
      <p:sp>
        <p:nvSpPr>
          <p:cNvPr id="30" name="Rectangle à coins arrondis 15"/>
          <p:cNvSpPr/>
          <p:nvPr/>
        </p:nvSpPr>
        <p:spPr>
          <a:xfrm>
            <a:off x="9925013" y="11760132"/>
            <a:ext cx="20493182" cy="8643998"/>
          </a:xfrm>
          <a:prstGeom prst="roundRect">
            <a:avLst>
              <a:gd name="adj" fmla="val 10223"/>
            </a:avLst>
          </a:prstGeom>
          <a:ln/>
        </p:spPr>
        <p:style>
          <a:lnRef idx="1">
            <a:schemeClr val="accent5"/>
          </a:lnRef>
          <a:fillRef idx="2">
            <a:schemeClr val="accent5"/>
          </a:fillRef>
          <a:effectRef idx="1">
            <a:schemeClr val="accent5"/>
          </a:effectRef>
          <a:fontRef idx="minor">
            <a:schemeClr val="dk1"/>
          </a:fontRef>
        </p:style>
        <p:txBody>
          <a:bodyPr lIns="91421" tIns="45711" rIns="91421" bIns="45711" spcCol="0" rtlCol="0" anchor="ctr"/>
          <a:lstStyle/>
          <a:p>
            <a:pPr algn="just" rtl="1"/>
            <a:r>
              <a:rPr lang="ar-SA" sz="3600" b="1" dirty="0" smtClean="0">
                <a:solidFill>
                  <a:srgbClr val="002060"/>
                </a:solidFill>
              </a:rPr>
              <a:t>   </a:t>
            </a:r>
            <a:r>
              <a:rPr lang="ar-SA" sz="3600" u="sng" dirty="0" smtClean="0">
                <a:solidFill>
                  <a:srgbClr val="002060"/>
                </a:solidFill>
              </a:rPr>
              <a:t>الإشكالية :</a:t>
            </a:r>
            <a:r>
              <a:rPr lang="ar-SA" sz="3600" u="sng" dirty="0" smtClean="0"/>
              <a:t> </a:t>
            </a:r>
            <a:r>
              <a:rPr lang="fr-FR" sz="3600" u="sng" dirty="0" smtClean="0"/>
              <a:t> </a:t>
            </a:r>
            <a:endParaRPr lang="ar-DZ" sz="3600" u="sng" dirty="0" smtClean="0"/>
          </a:p>
          <a:p>
            <a:pPr algn="just" rtl="1"/>
            <a:r>
              <a:rPr lang="ar-DZ" sz="3600" dirty="0" smtClean="0">
                <a:solidFill>
                  <a:srgbClr val="002060"/>
                </a:solidFill>
              </a:rPr>
              <a:t>   لقد </a:t>
            </a:r>
            <a:r>
              <a:rPr lang="ar-DZ" sz="3600" dirty="0" err="1" smtClean="0">
                <a:solidFill>
                  <a:srgbClr val="002060"/>
                </a:solidFill>
              </a:rPr>
              <a:t>إهتمت</a:t>
            </a:r>
            <a:r>
              <a:rPr lang="ar-DZ" sz="3600" dirty="0" smtClean="0">
                <a:solidFill>
                  <a:srgbClr val="002060"/>
                </a:solidFill>
              </a:rPr>
              <a:t> الدراسات </a:t>
            </a:r>
            <a:r>
              <a:rPr lang="ar-DZ" sz="3600" dirty="0" err="1" smtClean="0">
                <a:solidFill>
                  <a:srgbClr val="002060"/>
                </a:solidFill>
              </a:rPr>
              <a:t>السوسيولوجية</a:t>
            </a:r>
            <a:r>
              <a:rPr lang="ar-DZ" sz="3600" dirty="0" smtClean="0">
                <a:solidFill>
                  <a:srgbClr val="002060"/>
                </a:solidFill>
              </a:rPr>
              <a:t> منذ مدة طويلة بتحليل ظواهر الوحدة والتفرقة </a:t>
            </a:r>
            <a:r>
              <a:rPr lang="ar-DZ" sz="3600" dirty="0" err="1" smtClean="0">
                <a:solidFill>
                  <a:srgbClr val="002060"/>
                </a:solidFill>
              </a:rPr>
              <a:t>الإجتماعية</a:t>
            </a:r>
            <a:r>
              <a:rPr lang="ar-DZ" sz="3600" dirty="0" smtClean="0">
                <a:solidFill>
                  <a:srgbClr val="002060"/>
                </a:solidFill>
              </a:rPr>
              <a:t>، من خلال دراسة تكون الهوية وتراكم </a:t>
            </a:r>
            <a:r>
              <a:rPr lang="ar-DZ" sz="3600" dirty="0" err="1" smtClean="0">
                <a:solidFill>
                  <a:srgbClr val="002060"/>
                </a:solidFill>
              </a:rPr>
              <a:t>الإنتماءات</a:t>
            </a:r>
            <a:r>
              <a:rPr lang="ar-DZ" sz="3600" dirty="0" smtClean="0">
                <a:solidFill>
                  <a:srgbClr val="002060"/>
                </a:solidFill>
              </a:rPr>
              <a:t> لدى الأفراد، وعوامل </a:t>
            </a:r>
            <a:r>
              <a:rPr lang="ar-DZ" sz="3600" dirty="0" err="1" smtClean="0">
                <a:solidFill>
                  <a:srgbClr val="002060"/>
                </a:solidFill>
              </a:rPr>
              <a:t>الإجتماع</a:t>
            </a:r>
            <a:r>
              <a:rPr lang="ar-DZ" sz="3600" dirty="0" smtClean="0">
                <a:solidFill>
                  <a:srgbClr val="002060"/>
                </a:solidFill>
              </a:rPr>
              <a:t> </a:t>
            </a:r>
            <a:r>
              <a:rPr lang="ar-DZ" sz="3600" dirty="0" err="1" smtClean="0">
                <a:solidFill>
                  <a:srgbClr val="002060"/>
                </a:solidFill>
              </a:rPr>
              <a:t>والإفتراق</a:t>
            </a:r>
            <a:r>
              <a:rPr lang="ar-DZ" sz="3600" dirty="0" smtClean="0">
                <a:solidFill>
                  <a:srgbClr val="002060"/>
                </a:solidFill>
              </a:rPr>
              <a:t> التي يعتمدها الأفراد لمشاركة الآخرين في تكوين الجماعات </a:t>
            </a:r>
            <a:r>
              <a:rPr lang="ar-DZ" sz="3600" dirty="0" err="1" smtClean="0">
                <a:solidFill>
                  <a:srgbClr val="002060"/>
                </a:solidFill>
              </a:rPr>
              <a:t>والإنتماء</a:t>
            </a:r>
            <a:r>
              <a:rPr lang="ar-DZ" sz="3600" dirty="0" smtClean="0">
                <a:solidFill>
                  <a:srgbClr val="002060"/>
                </a:solidFill>
              </a:rPr>
              <a:t> إليها، كما سعت الدراسات إلى </a:t>
            </a:r>
            <a:r>
              <a:rPr lang="ar-DZ" sz="3600" dirty="0" err="1" smtClean="0">
                <a:solidFill>
                  <a:srgbClr val="002060"/>
                </a:solidFill>
              </a:rPr>
              <a:t>إستكشاف</a:t>
            </a:r>
            <a:r>
              <a:rPr lang="ar-DZ" sz="3600" dirty="0" smtClean="0">
                <a:solidFill>
                  <a:srgbClr val="002060"/>
                </a:solidFill>
              </a:rPr>
              <a:t> عوامل رسم حدود جماعات </a:t>
            </a:r>
            <a:r>
              <a:rPr lang="ar-DZ" sz="3600" dirty="0" err="1" smtClean="0">
                <a:solidFill>
                  <a:srgbClr val="002060"/>
                </a:solidFill>
              </a:rPr>
              <a:t>الإنتماء</a:t>
            </a:r>
            <a:r>
              <a:rPr lang="ar-DZ" sz="3600" dirty="0" smtClean="0">
                <a:solidFill>
                  <a:srgbClr val="002060"/>
                </a:solidFill>
              </a:rPr>
              <a:t>، ودراسة الشروط والظروف التي يمكن أن تتغير على أساسها هذه الحدود المرسومة.</a:t>
            </a:r>
          </a:p>
          <a:p>
            <a:pPr algn="just" rtl="1"/>
            <a:r>
              <a:rPr lang="ar-DZ" sz="3600" dirty="0" smtClean="0">
                <a:solidFill>
                  <a:srgbClr val="002060"/>
                </a:solidFill>
              </a:rPr>
              <a:t>   وإذا افترضنا أن الهوية هي النسق المحدد من المعتقدات والمشاعر العامة لدى أعضاء المجتمع الواحد، والتي تستخدم للدلالة على الثقافة، والتي تقوم بعملية الربط بين الاجتماعي بين الأجيال، فإنها فرضت نفسها وبقوة في السنوات الأخيرة على الجميع، وأصبح هذا المفهوم يتدخل حتى في الطرق البسيطة للناس وازداد الأمر حدة بعد تفجر العولمة التي تجلت في نظم ومعايير دولية أحادية الطرف التي تريد أن تفرض نفسها عن طريق التقمص التدريجي لأنماط العمل والحياة، ومن بين أهم ما أفرزت العولمة الشركات المتعددة الجنسيات، التي تعتبر شركات ملكيتها تخضع لسيطرة جنسيات </a:t>
            </a:r>
          </a:p>
          <a:p>
            <a:pPr algn="just" rtl="1"/>
            <a:r>
              <a:rPr lang="ar-DZ" sz="3600" dirty="0" smtClean="0">
                <a:solidFill>
                  <a:srgbClr val="002060"/>
                </a:solidFill>
              </a:rPr>
              <a:t> متنوعة، كما يتولى إدارتها أشخاص من جنسيات مختلفة، وتمارس نشاطها في بلدان أجنبية متعددة.</a:t>
            </a:r>
          </a:p>
          <a:p>
            <a:pPr algn="just" rtl="1"/>
            <a:r>
              <a:rPr lang="ar-DZ" sz="3600" dirty="0" smtClean="0">
                <a:solidFill>
                  <a:srgbClr val="002060"/>
                </a:solidFill>
              </a:rPr>
              <a:t>   وبما أن الإنسان </a:t>
            </a:r>
            <a:r>
              <a:rPr lang="ar-DZ" sz="3600" dirty="0" err="1" smtClean="0">
                <a:solidFill>
                  <a:srgbClr val="002060"/>
                </a:solidFill>
              </a:rPr>
              <a:t>إجتماعي</a:t>
            </a:r>
            <a:r>
              <a:rPr lang="ar-DZ" sz="3600" dirty="0" smtClean="0">
                <a:solidFill>
                  <a:srgbClr val="002060"/>
                </a:solidFill>
              </a:rPr>
              <a:t> بطبعه، فإن خطورة هذه الشركات تكمن في التأثير على الهوية المحلية من خلال إطار العلاقات الرمزية والفعلية،ومن خلال موقف التفاعل اليومي التي تربط العامل المحلي بالعامل الأجنبي في ميدان العمل، وهنا تكمن الخطورة فقد يهان النسق </a:t>
            </a:r>
            <a:r>
              <a:rPr lang="ar-DZ" sz="3600" dirty="0" err="1" smtClean="0">
                <a:solidFill>
                  <a:srgbClr val="002060"/>
                </a:solidFill>
              </a:rPr>
              <a:t>القيمي</a:t>
            </a:r>
            <a:r>
              <a:rPr lang="ar-DZ" sz="3600" dirty="0" smtClean="0">
                <a:solidFill>
                  <a:srgbClr val="002060"/>
                </a:solidFill>
              </a:rPr>
              <a:t> ويكون العامل المحلي معرضا </a:t>
            </a:r>
            <a:r>
              <a:rPr lang="ar-DZ" sz="3600" dirty="0" err="1" smtClean="0">
                <a:solidFill>
                  <a:srgbClr val="002060"/>
                </a:solidFill>
              </a:rPr>
              <a:t>للإغتراب</a:t>
            </a:r>
            <a:r>
              <a:rPr lang="ar-DZ" sz="3600" dirty="0" smtClean="0">
                <a:solidFill>
                  <a:srgbClr val="002060"/>
                </a:solidFill>
              </a:rPr>
              <a:t>،وهذا بدوره جعلنا نطرح التساؤل العام: </a:t>
            </a:r>
            <a:r>
              <a:rPr lang="ar-DZ" sz="3600" dirty="0" err="1" smtClean="0">
                <a:solidFill>
                  <a:srgbClr val="002060"/>
                </a:solidFill>
              </a:rPr>
              <a:t>ماهو</a:t>
            </a:r>
            <a:r>
              <a:rPr lang="ar-DZ" sz="3600" dirty="0" smtClean="0">
                <a:solidFill>
                  <a:srgbClr val="002060"/>
                </a:solidFill>
              </a:rPr>
              <a:t> أثر الشركات الأجنبية في تشكيل هوية </a:t>
            </a:r>
            <a:r>
              <a:rPr lang="ar-DZ" sz="3600" dirty="0" err="1" smtClean="0">
                <a:solidFill>
                  <a:srgbClr val="002060"/>
                </a:solidFill>
              </a:rPr>
              <a:t>سوسيولوجية</a:t>
            </a:r>
            <a:r>
              <a:rPr lang="ar-DZ" sz="3600" dirty="0" smtClean="0">
                <a:solidFill>
                  <a:srgbClr val="002060"/>
                </a:solidFill>
              </a:rPr>
              <a:t> للعامل المحلي في الجزائر؟</a:t>
            </a:r>
          </a:p>
        </p:txBody>
      </p:sp>
      <p:sp>
        <p:nvSpPr>
          <p:cNvPr id="24" name="ZoneTexte 23"/>
          <p:cNvSpPr txBox="1"/>
          <p:nvPr/>
        </p:nvSpPr>
        <p:spPr>
          <a:xfrm>
            <a:off x="66569" y="36270704"/>
            <a:ext cx="20574144" cy="2207240"/>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r" rtl="1"/>
            <a:r>
              <a:rPr lang="ar-SA" sz="4800" dirty="0" smtClean="0"/>
              <a:t>  </a:t>
            </a:r>
            <a:r>
              <a:rPr lang="fr-FR" sz="4800" dirty="0" smtClean="0"/>
              <a:t> </a:t>
            </a:r>
            <a:r>
              <a:rPr lang="ar-DZ" sz="4800" b="1" u="sng" dirty="0" smtClean="0"/>
              <a:t>المنهج المناسب للدراسة</a:t>
            </a:r>
            <a:r>
              <a:rPr lang="ar-DZ" sz="4800" dirty="0" smtClean="0"/>
              <a:t>: المنهج الوصفي الذي يقوم بدراسة الظاهرة كما توجد في الواقع ووصفها وصفا دقيقا، والتعبير عنها تعبيرا كيفيا.</a:t>
            </a:r>
            <a:endParaRPr lang="fr-FR" sz="4800" dirty="0" smtClean="0">
              <a:solidFill>
                <a:srgbClr val="002060"/>
              </a:solidFill>
            </a:endParaRPr>
          </a:p>
        </p:txBody>
      </p:sp>
      <p:sp>
        <p:nvSpPr>
          <p:cNvPr id="27" name="ZoneTexte 26"/>
          <p:cNvSpPr txBox="1"/>
          <p:nvPr/>
        </p:nvSpPr>
        <p:spPr>
          <a:xfrm>
            <a:off x="138007" y="38477944"/>
            <a:ext cx="20288392" cy="1812548"/>
          </a:xfrm>
          <a:prstGeom prst="roundRect">
            <a:avLst>
              <a:gd name="adj" fmla="val 23595"/>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ar-SA" sz="4800" b="1" dirty="0" smtClean="0"/>
              <a:t>  </a:t>
            </a:r>
            <a:r>
              <a:rPr lang="fr-FR" sz="4800" dirty="0" smtClean="0"/>
              <a:t> </a:t>
            </a:r>
            <a:r>
              <a:rPr lang="ar-DZ" sz="4800" b="1" u="sng" dirty="0" smtClean="0"/>
              <a:t>مجتمع البحث</a:t>
            </a:r>
            <a:r>
              <a:rPr lang="ar-DZ" sz="4800" dirty="0" smtClean="0"/>
              <a:t>: تمثل مجتمع البحث في 90 عامل جزائري، من عمال شركة </a:t>
            </a:r>
            <a:r>
              <a:rPr lang="ar-DZ" sz="4800" dirty="0" err="1" smtClean="0"/>
              <a:t>أناداركو</a:t>
            </a:r>
            <a:r>
              <a:rPr lang="ar-DZ" sz="4800" dirty="0" smtClean="0"/>
              <a:t>، وقد تم </a:t>
            </a:r>
            <a:r>
              <a:rPr lang="ar-DZ" sz="4800" dirty="0" err="1" smtClean="0"/>
              <a:t>إختيارهم</a:t>
            </a:r>
            <a:r>
              <a:rPr lang="ar-DZ" sz="4800" dirty="0" smtClean="0"/>
              <a:t> بطريقة </a:t>
            </a:r>
            <a:r>
              <a:rPr lang="ar-DZ" sz="4800" dirty="0" err="1" smtClean="0"/>
              <a:t>قصدية</a:t>
            </a:r>
            <a:r>
              <a:rPr lang="ar-DZ" sz="4800" dirty="0" smtClean="0"/>
              <a:t>، وقد </a:t>
            </a:r>
            <a:r>
              <a:rPr lang="ar-DZ" sz="4800" dirty="0" err="1" smtClean="0"/>
              <a:t>إعتمدنا</a:t>
            </a:r>
            <a:r>
              <a:rPr lang="ar-DZ" sz="4800" dirty="0" smtClean="0"/>
              <a:t> هذا النوع من العينات نظرا لطبيعة البحث. </a:t>
            </a:r>
            <a:endParaRPr lang="fr-FR" sz="4800" dirty="0" smtClean="0">
              <a:solidFill>
                <a:srgbClr val="002060"/>
              </a:solidFill>
            </a:endParaRPr>
          </a:p>
        </p:txBody>
      </p:sp>
      <p:sp>
        <p:nvSpPr>
          <p:cNvPr id="21" name="ZoneTexte 19"/>
          <p:cNvSpPr txBox="1"/>
          <p:nvPr/>
        </p:nvSpPr>
        <p:spPr>
          <a:xfrm>
            <a:off x="10282203" y="9188364"/>
            <a:ext cx="20002639" cy="2553891"/>
          </a:xfrm>
          <a:prstGeom prst="round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fr-FR"/>
            </a:defPPr>
            <a:lvl1pPr marL="0" algn="l" defTabSz="4175613" rtl="0" eaLnBrk="1" latinLnBrk="0" hangingPunct="1">
              <a:defRPr sz="8200" kern="1200">
                <a:solidFill>
                  <a:schemeClr val="dk1"/>
                </a:solidFill>
                <a:latin typeface="+mn-lt"/>
                <a:ea typeface="+mn-ea"/>
                <a:cs typeface="+mn-cs"/>
              </a:defRPr>
            </a:lvl1pPr>
            <a:lvl2pPr marL="2087804" algn="l" defTabSz="4175613" rtl="0" eaLnBrk="1" latinLnBrk="0" hangingPunct="1">
              <a:defRPr sz="8200" kern="1200">
                <a:solidFill>
                  <a:schemeClr val="dk1"/>
                </a:solidFill>
                <a:latin typeface="+mn-lt"/>
                <a:ea typeface="+mn-ea"/>
                <a:cs typeface="+mn-cs"/>
              </a:defRPr>
            </a:lvl2pPr>
            <a:lvl3pPr marL="4175613" algn="l" defTabSz="4175613" rtl="0" eaLnBrk="1" latinLnBrk="0" hangingPunct="1">
              <a:defRPr sz="8200" kern="1200">
                <a:solidFill>
                  <a:schemeClr val="dk1"/>
                </a:solidFill>
                <a:latin typeface="+mn-lt"/>
                <a:ea typeface="+mn-ea"/>
                <a:cs typeface="+mn-cs"/>
              </a:defRPr>
            </a:lvl3pPr>
            <a:lvl4pPr marL="6263417" algn="l" defTabSz="4175613" rtl="0" eaLnBrk="1" latinLnBrk="0" hangingPunct="1">
              <a:defRPr sz="8200" kern="1200">
                <a:solidFill>
                  <a:schemeClr val="dk1"/>
                </a:solidFill>
                <a:latin typeface="+mn-lt"/>
                <a:ea typeface="+mn-ea"/>
                <a:cs typeface="+mn-cs"/>
              </a:defRPr>
            </a:lvl4pPr>
            <a:lvl5pPr marL="8351221" algn="l" defTabSz="4175613" rtl="0" eaLnBrk="1" latinLnBrk="0" hangingPunct="1">
              <a:defRPr sz="8200" kern="1200">
                <a:solidFill>
                  <a:schemeClr val="dk1"/>
                </a:solidFill>
                <a:latin typeface="+mn-lt"/>
                <a:ea typeface="+mn-ea"/>
                <a:cs typeface="+mn-cs"/>
              </a:defRPr>
            </a:lvl5pPr>
            <a:lvl6pPr marL="10439030" algn="l" defTabSz="4175613" rtl="0" eaLnBrk="1" latinLnBrk="0" hangingPunct="1">
              <a:defRPr sz="8200" kern="1200">
                <a:solidFill>
                  <a:schemeClr val="dk1"/>
                </a:solidFill>
                <a:latin typeface="+mn-lt"/>
                <a:ea typeface="+mn-ea"/>
                <a:cs typeface="+mn-cs"/>
              </a:defRPr>
            </a:lvl6pPr>
            <a:lvl7pPr marL="12526834" algn="l" defTabSz="4175613" rtl="0" eaLnBrk="1" latinLnBrk="0" hangingPunct="1">
              <a:defRPr sz="8200" kern="1200">
                <a:solidFill>
                  <a:schemeClr val="dk1"/>
                </a:solidFill>
                <a:latin typeface="+mn-lt"/>
                <a:ea typeface="+mn-ea"/>
                <a:cs typeface="+mn-cs"/>
              </a:defRPr>
            </a:lvl7pPr>
            <a:lvl8pPr marL="14614639" algn="l" defTabSz="4175613" rtl="0" eaLnBrk="1" latinLnBrk="0" hangingPunct="1">
              <a:defRPr sz="8200" kern="1200">
                <a:solidFill>
                  <a:schemeClr val="dk1"/>
                </a:solidFill>
                <a:latin typeface="+mn-lt"/>
                <a:ea typeface="+mn-ea"/>
                <a:cs typeface="+mn-cs"/>
              </a:defRPr>
            </a:lvl8pPr>
            <a:lvl9pPr marL="16702447" algn="l" defTabSz="4175613" rtl="0" eaLnBrk="1" latinLnBrk="0" hangingPunct="1">
              <a:defRPr sz="8200" kern="1200">
                <a:solidFill>
                  <a:schemeClr val="dk1"/>
                </a:solidFill>
                <a:latin typeface="+mn-lt"/>
                <a:ea typeface="+mn-ea"/>
                <a:cs typeface="+mn-cs"/>
              </a:defRPr>
            </a:lvl9pPr>
          </a:lstStyle>
          <a:p>
            <a:pPr algn="r" rtl="1"/>
            <a:r>
              <a:rPr lang="ar-SA" sz="4800" b="1" dirty="0" smtClean="0"/>
              <a:t>  </a:t>
            </a:r>
            <a:r>
              <a:rPr lang="fr-FR" sz="4800" b="1" dirty="0" smtClean="0"/>
              <a:t> </a:t>
            </a:r>
            <a:r>
              <a:rPr lang="ar-DZ" sz="4800" b="1" u="sng" dirty="0" smtClean="0"/>
              <a:t>مقدمة: </a:t>
            </a:r>
            <a:r>
              <a:rPr lang="ar-DZ" sz="4800" dirty="0" smtClean="0"/>
              <a:t>هدفت الدراسة الراهنة إلى إبراز مدى مساهمة التعدد الثقافي في خلق هوية </a:t>
            </a:r>
            <a:r>
              <a:rPr lang="ar-DZ" sz="4800" dirty="0" err="1" smtClean="0"/>
              <a:t>سوسيولوجية</a:t>
            </a:r>
            <a:r>
              <a:rPr lang="ar-DZ" sz="4800" dirty="0" smtClean="0"/>
              <a:t> جديدة في فرق العمل متعددة الثقافات في مؤسسات الشراكة الأجنبية، ولتحقيق هذا الهدف </a:t>
            </a:r>
            <a:r>
              <a:rPr lang="ar-DZ" sz="4800" dirty="0" err="1" smtClean="0"/>
              <a:t>أختبرت</a:t>
            </a:r>
            <a:r>
              <a:rPr lang="ar-DZ" sz="4800" dirty="0" smtClean="0"/>
              <a:t> عينة </a:t>
            </a:r>
            <a:r>
              <a:rPr lang="ar-DZ" sz="4800" dirty="0" err="1" smtClean="0"/>
              <a:t>قصدية</a:t>
            </a:r>
            <a:r>
              <a:rPr lang="ar-DZ" sz="4800" dirty="0" smtClean="0"/>
              <a:t> قوامها 90 عامل جزائري من فرق عمل شركة </a:t>
            </a:r>
            <a:r>
              <a:rPr lang="ar-DZ" sz="4800" dirty="0" err="1" smtClean="0"/>
              <a:t>أناداركو</a:t>
            </a:r>
            <a:r>
              <a:rPr lang="ar-DZ" sz="4800" dirty="0" smtClean="0"/>
              <a:t> الأمريكية </a:t>
            </a:r>
            <a:r>
              <a:rPr lang="ar-DZ" sz="4800" dirty="0" err="1" smtClean="0"/>
              <a:t>بحاسي</a:t>
            </a:r>
            <a:r>
              <a:rPr lang="ar-DZ" sz="4800" dirty="0" smtClean="0"/>
              <a:t> بركين-</a:t>
            </a:r>
            <a:r>
              <a:rPr lang="ar-DZ" sz="4800" dirty="0" err="1" smtClean="0"/>
              <a:t>ورقلة</a:t>
            </a:r>
            <a:r>
              <a:rPr lang="ar-DZ" sz="4800" dirty="0" smtClean="0"/>
              <a:t>-.</a:t>
            </a:r>
            <a:endParaRPr lang="fr-FR" sz="4800" b="1" dirty="0" smtClean="0">
              <a:solidFill>
                <a:srgbClr val="002060"/>
              </a:solidFill>
            </a:endParaRPr>
          </a:p>
        </p:txBody>
      </p:sp>
      <p:sp>
        <p:nvSpPr>
          <p:cNvPr id="26" name="ZoneTexte 19"/>
          <p:cNvSpPr txBox="1"/>
          <p:nvPr/>
        </p:nvSpPr>
        <p:spPr>
          <a:xfrm>
            <a:off x="-4869" y="24618972"/>
            <a:ext cx="18859632" cy="5005626"/>
          </a:xfrm>
          <a:prstGeom prst="round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defPPr>
              <a:defRPr lang="fr-FR"/>
            </a:defPPr>
            <a:lvl1pPr marL="0" algn="l" defTabSz="4175613" rtl="0" eaLnBrk="1" latinLnBrk="0" hangingPunct="1">
              <a:defRPr sz="8200" kern="1200">
                <a:solidFill>
                  <a:schemeClr val="dk1"/>
                </a:solidFill>
                <a:latin typeface="+mn-lt"/>
                <a:ea typeface="+mn-ea"/>
                <a:cs typeface="+mn-cs"/>
              </a:defRPr>
            </a:lvl1pPr>
            <a:lvl2pPr marL="2087804" algn="l" defTabSz="4175613" rtl="0" eaLnBrk="1" latinLnBrk="0" hangingPunct="1">
              <a:defRPr sz="8200" kern="1200">
                <a:solidFill>
                  <a:schemeClr val="dk1"/>
                </a:solidFill>
                <a:latin typeface="+mn-lt"/>
                <a:ea typeface="+mn-ea"/>
                <a:cs typeface="+mn-cs"/>
              </a:defRPr>
            </a:lvl2pPr>
            <a:lvl3pPr marL="4175613" algn="l" defTabSz="4175613" rtl="0" eaLnBrk="1" latinLnBrk="0" hangingPunct="1">
              <a:defRPr sz="8200" kern="1200">
                <a:solidFill>
                  <a:schemeClr val="dk1"/>
                </a:solidFill>
                <a:latin typeface="+mn-lt"/>
                <a:ea typeface="+mn-ea"/>
                <a:cs typeface="+mn-cs"/>
              </a:defRPr>
            </a:lvl3pPr>
            <a:lvl4pPr marL="6263417" algn="l" defTabSz="4175613" rtl="0" eaLnBrk="1" latinLnBrk="0" hangingPunct="1">
              <a:defRPr sz="8200" kern="1200">
                <a:solidFill>
                  <a:schemeClr val="dk1"/>
                </a:solidFill>
                <a:latin typeface="+mn-lt"/>
                <a:ea typeface="+mn-ea"/>
                <a:cs typeface="+mn-cs"/>
              </a:defRPr>
            </a:lvl4pPr>
            <a:lvl5pPr marL="8351221" algn="l" defTabSz="4175613" rtl="0" eaLnBrk="1" latinLnBrk="0" hangingPunct="1">
              <a:defRPr sz="8200" kern="1200">
                <a:solidFill>
                  <a:schemeClr val="dk1"/>
                </a:solidFill>
                <a:latin typeface="+mn-lt"/>
                <a:ea typeface="+mn-ea"/>
                <a:cs typeface="+mn-cs"/>
              </a:defRPr>
            </a:lvl5pPr>
            <a:lvl6pPr marL="10439030" algn="l" defTabSz="4175613" rtl="0" eaLnBrk="1" latinLnBrk="0" hangingPunct="1">
              <a:defRPr sz="8200" kern="1200">
                <a:solidFill>
                  <a:schemeClr val="dk1"/>
                </a:solidFill>
                <a:latin typeface="+mn-lt"/>
                <a:ea typeface="+mn-ea"/>
                <a:cs typeface="+mn-cs"/>
              </a:defRPr>
            </a:lvl6pPr>
            <a:lvl7pPr marL="12526834" algn="l" defTabSz="4175613" rtl="0" eaLnBrk="1" latinLnBrk="0" hangingPunct="1">
              <a:defRPr sz="8200" kern="1200">
                <a:solidFill>
                  <a:schemeClr val="dk1"/>
                </a:solidFill>
                <a:latin typeface="+mn-lt"/>
                <a:ea typeface="+mn-ea"/>
                <a:cs typeface="+mn-cs"/>
              </a:defRPr>
            </a:lvl7pPr>
            <a:lvl8pPr marL="14614639" algn="l" defTabSz="4175613" rtl="0" eaLnBrk="1" latinLnBrk="0" hangingPunct="1">
              <a:defRPr sz="8200" kern="1200">
                <a:solidFill>
                  <a:schemeClr val="dk1"/>
                </a:solidFill>
                <a:latin typeface="+mn-lt"/>
                <a:ea typeface="+mn-ea"/>
                <a:cs typeface="+mn-cs"/>
              </a:defRPr>
            </a:lvl8pPr>
            <a:lvl9pPr marL="16702447" algn="l" defTabSz="4175613" rtl="0" eaLnBrk="1" latinLnBrk="0" hangingPunct="1">
              <a:defRPr sz="8200" kern="1200">
                <a:solidFill>
                  <a:schemeClr val="dk1"/>
                </a:solidFill>
                <a:latin typeface="+mn-lt"/>
                <a:ea typeface="+mn-ea"/>
                <a:cs typeface="+mn-cs"/>
              </a:defRPr>
            </a:lvl9pPr>
          </a:lstStyle>
          <a:p>
            <a:pPr algn="r" rtl="1"/>
            <a:r>
              <a:rPr lang="ar-SA" sz="4800" dirty="0" smtClean="0"/>
              <a:t>  </a:t>
            </a:r>
            <a:r>
              <a:rPr lang="fr-FR" sz="4800" dirty="0" smtClean="0"/>
              <a:t> </a:t>
            </a:r>
            <a:r>
              <a:rPr lang="ar-DZ" sz="4800" b="1" u="sng" dirty="0" smtClean="0"/>
              <a:t>أهداف الدراسة:</a:t>
            </a:r>
          </a:p>
          <a:p>
            <a:pPr algn="r" rtl="1"/>
            <a:r>
              <a:rPr lang="ar-DZ" sz="4800" dirty="0" smtClean="0">
                <a:solidFill>
                  <a:srgbClr val="002060"/>
                </a:solidFill>
              </a:rPr>
              <a:t>1-تهدف الدراسة الحالية للتعرف على مظاهر التعدد الثقافي في فرق العمل في الشركات المتعددة الجنسيات.</a:t>
            </a:r>
          </a:p>
          <a:p>
            <a:pPr algn="r" rtl="1"/>
            <a:r>
              <a:rPr lang="ar-DZ" sz="4800" dirty="0" smtClean="0">
                <a:solidFill>
                  <a:srgbClr val="002060"/>
                </a:solidFill>
              </a:rPr>
              <a:t>2-محاولة التعرف على أثر التعدد الثقافي على الهوية المحلية للعامل الجزائري.</a:t>
            </a:r>
          </a:p>
          <a:p>
            <a:pPr algn="r" rtl="1"/>
            <a:r>
              <a:rPr lang="ar-DZ" sz="4800" dirty="0" smtClean="0">
                <a:solidFill>
                  <a:srgbClr val="002060"/>
                </a:solidFill>
              </a:rPr>
              <a:t>3-الكشف عن مجموع </a:t>
            </a:r>
            <a:r>
              <a:rPr lang="ar-DZ" sz="4800" dirty="0" err="1" smtClean="0">
                <a:solidFill>
                  <a:srgbClr val="002060"/>
                </a:solidFill>
              </a:rPr>
              <a:t>الميكانيزمات</a:t>
            </a:r>
            <a:r>
              <a:rPr lang="ar-DZ" sz="4800" dirty="0" smtClean="0">
                <a:solidFill>
                  <a:srgbClr val="002060"/>
                </a:solidFill>
              </a:rPr>
              <a:t> والأنماط التفاعلية التي تساهم في تشكيل هوية جديدة للعامل الجزائري في الشركات المتعددة الجنسيات في أرض الوطن.</a:t>
            </a:r>
            <a:endParaRPr lang="fr-FR" sz="4800" dirty="0" smtClean="0">
              <a:solidFill>
                <a:srgbClr val="002060"/>
              </a:solidFill>
            </a:endParaRPr>
          </a:p>
        </p:txBody>
      </p:sp>
      <p:sp>
        <p:nvSpPr>
          <p:cNvPr id="28" name="ZoneTexte 27"/>
          <p:cNvSpPr txBox="1"/>
          <p:nvPr/>
        </p:nvSpPr>
        <p:spPr>
          <a:xfrm>
            <a:off x="9353509" y="5248889"/>
            <a:ext cx="11772682" cy="1081955"/>
          </a:xfrm>
          <a:prstGeom prst="flowChartTerminator">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r" rtl="1"/>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كلية العلوم الإنسانية </a:t>
            </a:r>
            <a:r>
              <a:rPr lang="ar-DZ"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والإجتماعية</a:t>
            </a:r>
            <a:endParaRPr lang="ar-DZ"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9" name="ZoneTexte 28"/>
          <p:cNvSpPr txBox="1"/>
          <p:nvPr/>
        </p:nvSpPr>
        <p:spPr>
          <a:xfrm>
            <a:off x="9439535" y="6391897"/>
            <a:ext cx="11772682" cy="1081955"/>
          </a:xfrm>
          <a:prstGeom prst="flowChartTerminator">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ctr"/>
            <a:r>
              <a:rPr lang="ar-DZ" sz="4400" b="1" dirty="0" smtClean="0"/>
              <a:t>    </a:t>
            </a:r>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قسم علم </a:t>
            </a:r>
            <a:r>
              <a:rPr lang="ar-DZ"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الإجتماع</a:t>
            </a:r>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والديموغرافيا</a:t>
            </a:r>
            <a:r>
              <a:rPr lang="ar-SA"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ar-DZ" sz="4400" dirty="0">
              <a:ln w="18415" cmpd="sng">
                <a:solidFill>
                  <a:srgbClr val="FFFFFF"/>
                </a:solidFill>
                <a:prstDash val="solid"/>
              </a:ln>
              <a:solidFill>
                <a:srgbClr val="FFFFFF"/>
              </a:solidFill>
            </a:endParaRPr>
          </a:p>
        </p:txBody>
      </p:sp>
      <p:sp>
        <p:nvSpPr>
          <p:cNvPr id="31" name="ZoneTexte 30"/>
          <p:cNvSpPr txBox="1"/>
          <p:nvPr/>
        </p:nvSpPr>
        <p:spPr>
          <a:xfrm>
            <a:off x="11925277" y="7759604"/>
            <a:ext cx="6858048" cy="1081955"/>
          </a:xfrm>
          <a:prstGeom prst="flowChartTerminator">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ctr"/>
            <a:r>
              <a:rPr lang="fr-FR"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yahia97@gmail.com</a:t>
            </a:r>
            <a:endParaRPr lang="ar-DZ" sz="4400" dirty="0">
              <a:ln w="18415" cmpd="sng">
                <a:solidFill>
                  <a:srgbClr val="FFFFFF"/>
                </a:solidFill>
                <a:prstDash val="solid"/>
              </a:ln>
              <a:solidFill>
                <a:srgbClr val="FFFFFF"/>
              </a:solidFill>
            </a:endParaRPr>
          </a:p>
        </p:txBody>
      </p:sp>
      <p:sp>
        <p:nvSpPr>
          <p:cNvPr id="33" name="ZoneTexte 32"/>
          <p:cNvSpPr txBox="1"/>
          <p:nvPr/>
        </p:nvSpPr>
        <p:spPr>
          <a:xfrm>
            <a:off x="22640977" y="7831042"/>
            <a:ext cx="5857916" cy="1081955"/>
          </a:xfrm>
          <a:prstGeom prst="flowChartTerminator">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ctr"/>
            <a:r>
              <a:rPr lang="ar-SA"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إعداد الطالب</a:t>
            </a:r>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يحي </a:t>
            </a:r>
            <a:r>
              <a:rPr lang="ar-DZ"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قويدري</a:t>
            </a:r>
            <a:endParaRPr lang="ar-DZ" sz="4400" dirty="0">
              <a:ln w="18415" cmpd="sng">
                <a:solidFill>
                  <a:srgbClr val="FFFFFF"/>
                </a:solidFill>
                <a:prstDash val="solid"/>
              </a:ln>
              <a:solidFill>
                <a:srgbClr val="FFFFFF"/>
              </a:solidFill>
            </a:endParaRPr>
          </a:p>
        </p:txBody>
      </p:sp>
      <p:pic>
        <p:nvPicPr>
          <p:cNvPr id="35" name="Picture 7"/>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26141439" y="1544498"/>
            <a:ext cx="3214710" cy="2214578"/>
          </a:xfrm>
          <a:prstGeom prst="rect">
            <a:avLst/>
          </a:prstGeom>
          <a:noFill/>
          <a:extLst>
            <a:ext uri="{909E8E84-426E-40DD-AFC4-6F175D3DCCD1}">
              <a14:hiddenFill xmlns="" xmlns:a14="http://schemas.microsoft.com/office/drawing/2010/main">
                <a:solidFill>
                  <a:srgbClr val="FFFFFF"/>
                </a:solidFill>
              </a14:hiddenFill>
            </a:ext>
          </a:extLst>
        </p:spPr>
      </p:pic>
      <p:sp>
        <p:nvSpPr>
          <p:cNvPr id="37" name="ZoneTexte 36"/>
          <p:cNvSpPr txBox="1"/>
          <p:nvPr/>
        </p:nvSpPr>
        <p:spPr>
          <a:xfrm>
            <a:off x="7067493" y="2544630"/>
            <a:ext cx="16430740" cy="1081955"/>
          </a:xfrm>
          <a:prstGeom prst="flowChartTerminator">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r" rtl="1"/>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ملصق علمي حول موضوع مذكرة تخرج يتم إعدادها لنيل شهادة </a:t>
            </a:r>
            <a:r>
              <a:rPr lang="ar-DZ"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الماستر</a:t>
            </a:r>
            <a:r>
              <a:rPr lang="ar-DZ"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أكاديمي</a:t>
            </a:r>
            <a:endParaRPr lang="ar-DZ"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026" name="Picture 2" descr="C:\Users\PC\Desktop\sonatrach-anadarko1.jpg"/>
          <p:cNvPicPr>
            <a:picLocks noChangeAspect="1" noChangeArrowheads="1"/>
          </p:cNvPicPr>
          <p:nvPr/>
        </p:nvPicPr>
        <p:blipFill>
          <a:blip r:embed="rId5"/>
          <a:srcRect/>
          <a:stretch>
            <a:fillRect/>
          </a:stretch>
        </p:blipFill>
        <p:spPr bwMode="auto">
          <a:xfrm>
            <a:off x="423760" y="9259802"/>
            <a:ext cx="8286808" cy="3143272"/>
          </a:xfrm>
          <a:prstGeom prst="rect">
            <a:avLst/>
          </a:prstGeom>
          <a:noFill/>
        </p:spPr>
      </p:pic>
      <p:pic>
        <p:nvPicPr>
          <p:cNvPr id="1027" name="Picture 3" descr="C:\Users\PC\Desktop\original.jpg"/>
          <p:cNvPicPr>
            <a:picLocks noChangeAspect="1" noChangeArrowheads="1"/>
          </p:cNvPicPr>
          <p:nvPr/>
        </p:nvPicPr>
        <p:blipFill>
          <a:blip r:embed="rId6"/>
          <a:srcRect/>
          <a:stretch>
            <a:fillRect/>
          </a:stretch>
        </p:blipFill>
        <p:spPr bwMode="auto">
          <a:xfrm>
            <a:off x="0" y="12545950"/>
            <a:ext cx="9925013" cy="7858180"/>
          </a:xfrm>
          <a:prstGeom prst="rect">
            <a:avLst/>
          </a:prstGeom>
          <a:noFill/>
        </p:spPr>
      </p:pic>
      <p:pic>
        <p:nvPicPr>
          <p:cNvPr id="1028" name="Picture 4" descr="C:\Users\PC\Desktop\images.jpg"/>
          <p:cNvPicPr>
            <a:picLocks noChangeAspect="1" noChangeArrowheads="1"/>
          </p:cNvPicPr>
          <p:nvPr/>
        </p:nvPicPr>
        <p:blipFill>
          <a:blip r:embed="rId7"/>
          <a:srcRect/>
          <a:stretch>
            <a:fillRect/>
          </a:stretch>
        </p:blipFill>
        <p:spPr bwMode="auto">
          <a:xfrm>
            <a:off x="18926201" y="20404130"/>
            <a:ext cx="11353774" cy="9215502"/>
          </a:xfrm>
          <a:prstGeom prst="rect">
            <a:avLst/>
          </a:prstGeom>
          <a:noFill/>
        </p:spPr>
      </p:pic>
      <p:pic>
        <p:nvPicPr>
          <p:cNvPr id="1029" name="Picture 5" descr="C:\Users\PC\Desktop\26-07-10-sonatrach-afp.jpg"/>
          <p:cNvPicPr>
            <a:picLocks noChangeAspect="1" noChangeArrowheads="1"/>
          </p:cNvPicPr>
          <p:nvPr/>
        </p:nvPicPr>
        <p:blipFill>
          <a:blip r:embed="rId8"/>
          <a:srcRect/>
          <a:stretch>
            <a:fillRect/>
          </a:stretch>
        </p:blipFill>
        <p:spPr bwMode="auto">
          <a:xfrm>
            <a:off x="20456166" y="36477679"/>
            <a:ext cx="9764039" cy="6330845"/>
          </a:xfrm>
          <a:prstGeom prst="rect">
            <a:avLst/>
          </a:prstGeom>
          <a:noFill/>
        </p:spPr>
      </p:pic>
      <p:pic>
        <p:nvPicPr>
          <p:cNvPr id="1030" name="Picture 6" descr="C:\Users\PC\Desktop\2014-________________________316484085_338462842.jpg"/>
          <p:cNvPicPr>
            <a:picLocks noChangeAspect="1" noChangeArrowheads="1"/>
          </p:cNvPicPr>
          <p:nvPr/>
        </p:nvPicPr>
        <p:blipFill>
          <a:blip r:embed="rId9"/>
          <a:srcRect/>
          <a:stretch>
            <a:fillRect/>
          </a:stretch>
        </p:blipFill>
        <p:spPr bwMode="auto">
          <a:xfrm>
            <a:off x="0" y="40263895"/>
            <a:ext cx="20426399" cy="2544630"/>
          </a:xfrm>
          <a:prstGeom prst="rect">
            <a:avLst/>
          </a:prstGeom>
          <a:noFill/>
        </p:spPr>
      </p:pic>
      <p:pic>
        <p:nvPicPr>
          <p:cNvPr id="3" name="Picture 3" descr="C:\Users\PC\Desktop\unnamed136.jpg"/>
          <p:cNvPicPr>
            <a:picLocks noChangeAspect="1" noChangeArrowheads="1"/>
          </p:cNvPicPr>
          <p:nvPr/>
        </p:nvPicPr>
        <p:blipFill>
          <a:blip r:embed="rId10"/>
          <a:srcRect/>
          <a:stretch>
            <a:fillRect/>
          </a:stretch>
        </p:blipFill>
        <p:spPr bwMode="auto">
          <a:xfrm>
            <a:off x="0" y="29691070"/>
            <a:ext cx="10639393" cy="6472882"/>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7620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a:spPr>
      <a:bodyPr lIns="91421" tIns="45711" rIns="91421" bIns="45711" spcCol="0" rtlCol="0" anchor="ctr"/>
      <a:lstStyle>
        <a:defPPr algn="ctr">
          <a:defRPr sz="4600" dirty="0">
            <a:solidFill>
              <a:schemeClr val="tx2">
                <a:lumMod val="10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3558</TotalTime>
  <Words>591</Words>
  <Application>Microsoft Office PowerPoint</Application>
  <PresentationFormat>Custom</PresentationFormat>
  <Paragraphs>29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Thème Office</vt:lpstr>
      <vt:lpstr>Slide 1</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الاضطرابات السلوكية و علاقتها ببعض المتغيرات لدى عمال المحروقات  دراسة ميدانية مقارنة بين بعض المؤسسات الحكومية و الخاصة بالجزائر</dc:title>
  <dc:creator>lahouma</dc:creator>
  <cp:lastModifiedBy>Djebbari</cp:lastModifiedBy>
  <cp:revision>110</cp:revision>
  <dcterms:created xsi:type="dcterms:W3CDTF">2014-04-13T18:20:11Z</dcterms:created>
  <dcterms:modified xsi:type="dcterms:W3CDTF">2015-03-04T10:52:42Z</dcterms:modified>
</cp:coreProperties>
</file>